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Anton" pitchFamily="2" charset="0"/>
      <p:regular r:id="rId16"/>
    </p:embeddedFont>
    <p:embeddedFont>
      <p:font typeface="Fira Sans" panose="020B05030500000200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C912DD-7713-417A-997E-0D55490604A3}" v="1" dt="2025-11-02T18:32:06.3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792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‹#›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Google Shape;22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9" name="Google Shape;249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" name="Google Shape;7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p11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1 master">
  <p:cSld name="Slide 11 mast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1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2 master">
  <p:cSld name="Slide 12 mast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" name="Google Shape;57;p13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3 master">
  <p:cSld name="Slide 13 mast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" name="Google Shape;61;p14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3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5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6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7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8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9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9 master">
  <p:cSld name="Slide 9 mast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" name="Google Shape;45;p10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/>
          <p:nvPr/>
        </p:nvSpPr>
        <p:spPr>
          <a:xfrm>
            <a:off x="6280190" y="1997035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nton"/>
              <a:buNone/>
            </a:pPr>
            <a:r>
              <a:rPr lang="en-US" sz="445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LAN Watch: A Local Network Discovery Tool</a:t>
            </a:r>
            <a:endParaRPr sz="4450" b="0" i="0" u="none" strike="noStrike" cap="none"/>
          </a:p>
        </p:txBody>
      </p:sp>
      <p:sp>
        <p:nvSpPr>
          <p:cNvPr id="70" name="Google Shape;70;p16"/>
          <p:cNvSpPr/>
          <p:nvPr/>
        </p:nvSpPr>
        <p:spPr>
          <a:xfrm>
            <a:off x="6280190" y="375475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Presented at the Computer Networks Hack-a-thon</a:t>
            </a:r>
            <a:endParaRPr sz="1750" b="0" i="0" u="none" strike="noStrike" cap="none"/>
          </a:p>
        </p:txBody>
      </p:sp>
      <p:sp>
        <p:nvSpPr>
          <p:cNvPr id="71" name="Google Shape;71;p16"/>
          <p:cNvSpPr/>
          <p:nvPr/>
        </p:nvSpPr>
        <p:spPr>
          <a:xfrm>
            <a:off x="6280190" y="459962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2200"/>
              <a:buFont typeface="Anton"/>
              <a:buNone/>
            </a:pPr>
            <a:r>
              <a:rPr lang="en-US" sz="220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Our Team</a:t>
            </a:r>
            <a:endParaRPr sz="2200" b="0" i="0" u="none" strike="noStrike" cap="none"/>
          </a:p>
        </p:txBody>
      </p:sp>
      <p:sp>
        <p:nvSpPr>
          <p:cNvPr id="72" name="Google Shape;72;p16"/>
          <p:cNvSpPr/>
          <p:nvPr/>
        </p:nvSpPr>
        <p:spPr>
          <a:xfrm>
            <a:off x="6280190" y="5180767"/>
            <a:ext cx="35015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Char char="•"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Devin Thakur (23BIT0031)</a:t>
            </a:r>
            <a:endParaRPr sz="1750" b="0" i="0" u="none" strike="noStrike" cap="none"/>
          </a:p>
        </p:txBody>
      </p:sp>
      <p:sp>
        <p:nvSpPr>
          <p:cNvPr id="73" name="Google Shape;73;p16"/>
          <p:cNvSpPr/>
          <p:nvPr/>
        </p:nvSpPr>
        <p:spPr>
          <a:xfrm>
            <a:off x="6280190" y="5622965"/>
            <a:ext cx="35015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Char char="•"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Sermin Singh (23BIT0344)</a:t>
            </a:r>
            <a:endParaRPr sz="1750" b="0" i="0" u="none" strike="noStrike" cap="none"/>
          </a:p>
        </p:txBody>
      </p:sp>
      <p:sp>
        <p:nvSpPr>
          <p:cNvPr id="74" name="Google Shape;74;p16"/>
          <p:cNvSpPr/>
          <p:nvPr/>
        </p:nvSpPr>
        <p:spPr>
          <a:xfrm>
            <a:off x="10342721" y="4576882"/>
            <a:ext cx="3501509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We set out to bridge networking theory with a practical, lightweight application for enhanced local network visibility and security.</a:t>
            </a:r>
            <a:endParaRPr sz="1750" b="0" i="0" u="none" strike="noStrike" cap="none"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71125" y="7525648"/>
            <a:ext cx="2608725" cy="7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/>
          <p:nvPr/>
        </p:nvSpPr>
        <p:spPr>
          <a:xfrm>
            <a:off x="702350" y="552926"/>
            <a:ext cx="7739301" cy="1254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050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3950"/>
              <a:buFont typeface="Anton"/>
              <a:buNone/>
            </a:pPr>
            <a:r>
              <a:rPr lang="en-US" sz="395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Implementation Success: "LAN Watch" Features</a:t>
            </a:r>
            <a:endParaRPr sz="3950" b="0" i="0" u="none" strike="noStrike" cap="none"/>
          </a:p>
        </p:txBody>
      </p:sp>
      <p:sp>
        <p:nvSpPr>
          <p:cNvPr id="213" name="Google Shape;213;p25"/>
          <p:cNvSpPr/>
          <p:nvPr/>
        </p:nvSpPr>
        <p:spPr>
          <a:xfrm>
            <a:off x="702350" y="2343450"/>
            <a:ext cx="7739400" cy="6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550"/>
              <a:buFont typeface="Fira Sans"/>
              <a:buNone/>
            </a:pPr>
            <a:r>
              <a:rPr lang="en-US" sz="15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The resulting tool, "LAN Watch," is a highly focused and efficient network discovery solution, successfully meeting all design constraints.</a:t>
            </a:r>
            <a:endParaRPr sz="1550" b="0" i="0" u="none" strike="noStrike" cap="none"/>
          </a:p>
        </p:txBody>
      </p:sp>
      <p:sp>
        <p:nvSpPr>
          <p:cNvPr id="214" name="Google Shape;214;p25"/>
          <p:cNvSpPr/>
          <p:nvPr/>
        </p:nvSpPr>
        <p:spPr>
          <a:xfrm>
            <a:off x="702350" y="3728442"/>
            <a:ext cx="25086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950"/>
              <a:buFont typeface="Anton"/>
              <a:buNone/>
            </a:pPr>
            <a:r>
              <a:rPr lang="en-US" sz="19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Zero-Configuration</a:t>
            </a:r>
            <a:endParaRPr sz="1950" b="0" i="0" u="none" strike="noStrike" cap="none"/>
          </a:p>
        </p:txBody>
      </p:sp>
      <p:sp>
        <p:nvSpPr>
          <p:cNvPr id="215" name="Google Shape;215;p25"/>
          <p:cNvSpPr/>
          <p:nvPr/>
        </p:nvSpPr>
        <p:spPr>
          <a:xfrm>
            <a:off x="702350" y="4162306"/>
            <a:ext cx="37443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550"/>
              <a:buFont typeface="Fira Sans"/>
              <a:buNone/>
            </a:pPr>
            <a:r>
              <a:rPr lang="en-US" sz="15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The script automatically calculates and scans the correct IP range for the local network without requiring user input.</a:t>
            </a:r>
            <a:endParaRPr sz="1550" b="0" i="0" u="none" strike="noStrike" cap="none"/>
          </a:p>
        </p:txBody>
      </p:sp>
      <p:sp>
        <p:nvSpPr>
          <p:cNvPr id="216" name="Google Shape;216;p25"/>
          <p:cNvSpPr/>
          <p:nvPr/>
        </p:nvSpPr>
        <p:spPr>
          <a:xfrm>
            <a:off x="4697373" y="3728442"/>
            <a:ext cx="25086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950"/>
              <a:buFont typeface="Anton"/>
              <a:buNone/>
            </a:pPr>
            <a:r>
              <a:rPr lang="en-US" sz="19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Fundamental Protocol</a:t>
            </a:r>
            <a:endParaRPr sz="1950" b="0" i="0" u="none" strike="noStrike" cap="none"/>
          </a:p>
        </p:txBody>
      </p:sp>
      <p:sp>
        <p:nvSpPr>
          <p:cNvPr id="217" name="Google Shape;217;p25"/>
          <p:cNvSpPr/>
          <p:nvPr/>
        </p:nvSpPr>
        <p:spPr>
          <a:xfrm>
            <a:off x="4697373" y="4162306"/>
            <a:ext cx="37443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550"/>
              <a:buFont typeface="Fira Sans"/>
              <a:buNone/>
            </a:pPr>
            <a:r>
              <a:rPr lang="en-US" sz="15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Works exclusively using ARP, ensuring reliability as it relies on a core, non-routable network function.</a:t>
            </a:r>
            <a:endParaRPr sz="1550" b="0" i="0" u="none" strike="noStrike" cap="none"/>
          </a:p>
        </p:txBody>
      </p:sp>
      <p:sp>
        <p:nvSpPr>
          <p:cNvPr id="218" name="Google Shape;218;p25"/>
          <p:cNvSpPr/>
          <p:nvPr/>
        </p:nvSpPr>
        <p:spPr>
          <a:xfrm>
            <a:off x="702350" y="5831125"/>
            <a:ext cx="25086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950"/>
              <a:buFont typeface="Anton"/>
              <a:buNone/>
            </a:pPr>
            <a:r>
              <a:rPr lang="en-US" sz="19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Clear, Simple Output</a:t>
            </a:r>
            <a:endParaRPr sz="1950" b="0" i="0" u="none" strike="noStrike" cap="none"/>
          </a:p>
        </p:txBody>
      </p:sp>
      <p:sp>
        <p:nvSpPr>
          <p:cNvPr id="219" name="Google Shape;219;p25"/>
          <p:cNvSpPr/>
          <p:nvPr/>
        </p:nvSpPr>
        <p:spPr>
          <a:xfrm>
            <a:off x="702350" y="6261618"/>
            <a:ext cx="3744300" cy="9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550"/>
              <a:buFont typeface="Fira Sans"/>
              <a:buNone/>
            </a:pPr>
            <a:r>
              <a:rPr lang="en-US" sz="15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Provides an easy-to-read table of IP and MAC addresses, instantly revealing connected devices.</a:t>
            </a:r>
            <a:endParaRPr sz="1550" b="0" i="0" u="none" strike="noStrike" cap="none"/>
          </a:p>
        </p:txBody>
      </p:sp>
      <p:sp>
        <p:nvSpPr>
          <p:cNvPr id="220" name="Google Shape;220;p25"/>
          <p:cNvSpPr/>
          <p:nvPr/>
        </p:nvSpPr>
        <p:spPr>
          <a:xfrm>
            <a:off x="4697375" y="5831125"/>
            <a:ext cx="25086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950"/>
              <a:buFont typeface="Anton"/>
              <a:buNone/>
            </a:pPr>
            <a:r>
              <a:rPr lang="en-US" sz="19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Lightweight &amp; Fast</a:t>
            </a:r>
            <a:endParaRPr sz="1950" b="0" i="0" u="none" strike="noStrike" cap="none"/>
          </a:p>
        </p:txBody>
      </p:sp>
      <p:sp>
        <p:nvSpPr>
          <p:cNvPr id="221" name="Google Shape;221;p25"/>
          <p:cNvSpPr/>
          <p:nvPr/>
        </p:nvSpPr>
        <p:spPr>
          <a:xfrm>
            <a:off x="4697375" y="6261618"/>
            <a:ext cx="3744300" cy="9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550"/>
              <a:buFont typeface="Fira Sans"/>
              <a:buNone/>
            </a:pPr>
            <a:r>
              <a:rPr lang="en-US" sz="15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It is a simple Python script with minimal dependencies, ensuring fast execution and low resource usage.</a:t>
            </a:r>
            <a:endParaRPr sz="1550" b="0" i="0" u="none" strike="noStrike" cap="non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/>
          <p:nvPr/>
        </p:nvSpPr>
        <p:spPr>
          <a:xfrm>
            <a:off x="793803" y="1509475"/>
            <a:ext cx="84810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nton"/>
              <a:buNone/>
            </a:pPr>
            <a:r>
              <a:rPr lang="en-US" sz="465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Key Findings and Conclusion</a:t>
            </a:r>
            <a:endParaRPr sz="4650" b="0" i="0" u="none" strike="noStrike" cap="none"/>
          </a:p>
        </p:txBody>
      </p:sp>
      <p:sp>
        <p:nvSpPr>
          <p:cNvPr id="228" name="Google Shape;228;p26"/>
          <p:cNvSpPr/>
          <p:nvPr/>
        </p:nvSpPr>
        <p:spPr>
          <a:xfrm>
            <a:off x="793790" y="2785229"/>
            <a:ext cx="4536519" cy="566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3550"/>
              <a:buFont typeface="Anton"/>
              <a:buNone/>
            </a:pPr>
            <a:r>
              <a:rPr lang="en-US" sz="355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Key Findings</a:t>
            </a:r>
            <a:endParaRPr sz="3550" b="0" i="0" u="none" strike="noStrike" cap="none"/>
          </a:p>
        </p:txBody>
      </p:sp>
      <p:sp>
        <p:nvSpPr>
          <p:cNvPr id="229" name="Google Shape;229;p26"/>
          <p:cNvSpPr/>
          <p:nvPr/>
        </p:nvSpPr>
        <p:spPr>
          <a:xfrm>
            <a:off x="793790" y="3579019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1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Reliability Confirmed: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The tool works reliably and successfully scans various local network configurations.</a:t>
            </a:r>
            <a:endParaRPr sz="1750" b="0" i="0" u="none" strike="noStrike" cap="none"/>
          </a:p>
        </p:txBody>
      </p:sp>
      <p:sp>
        <p:nvSpPr>
          <p:cNvPr id="230" name="Google Shape;230;p26"/>
          <p:cNvSpPr/>
          <p:nvPr/>
        </p:nvSpPr>
        <p:spPr>
          <a:xfrm>
            <a:off x="793800" y="4616025"/>
            <a:ext cx="62448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1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Objectives Met: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We successfully achieved 100% of our initial project objectives, delivering a functional, efficient solution.</a:t>
            </a:r>
            <a:endParaRPr sz="1750" b="0" i="0" u="none" strike="noStrike" cap="none"/>
          </a:p>
        </p:txBody>
      </p:sp>
      <p:sp>
        <p:nvSpPr>
          <p:cNvPr id="231" name="Google Shape;231;p26"/>
          <p:cNvSpPr/>
          <p:nvPr/>
        </p:nvSpPr>
        <p:spPr>
          <a:xfrm>
            <a:off x="793790" y="5607147"/>
            <a:ext cx="6244800" cy="133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1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ARP Effectiveness: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ARP scanning is confirmed as a </a:t>
            </a:r>
            <a:r>
              <a:rPr lang="en-US" sz="1750" b="0" i="0" u="none" strike="noStrike" cap="none">
                <a:solidFill>
                  <a:srgbClr val="FA95AE"/>
                </a:solidFill>
                <a:latin typeface="Fira Sans"/>
                <a:ea typeface="Fira Sans"/>
                <a:cs typeface="Fira Sans"/>
                <a:sym typeface="Fira Sans"/>
              </a:rPr>
              <a:t>highly effective and rapid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method for local network device discovery.</a:t>
            </a:r>
            <a:endParaRPr sz="1750" b="0" i="0" u="none" strike="noStrike" cap="none"/>
          </a:p>
        </p:txBody>
      </p:sp>
      <p:sp>
        <p:nvSpPr>
          <p:cNvPr id="232" name="Google Shape;232;p26"/>
          <p:cNvSpPr/>
          <p:nvPr/>
        </p:nvSpPr>
        <p:spPr>
          <a:xfrm>
            <a:off x="7885454" y="2785229"/>
            <a:ext cx="4536519" cy="566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3550"/>
              <a:buFont typeface="Anton"/>
              <a:buNone/>
            </a:pPr>
            <a:r>
              <a:rPr lang="en-US" sz="3550" b="0" i="0" u="none" strike="noStrike" cap="none" dirty="0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  <a:endParaRPr sz="3550" b="0" i="0" u="none" strike="noStrike" cap="none" dirty="0"/>
          </a:p>
        </p:txBody>
      </p:sp>
      <p:sp>
        <p:nvSpPr>
          <p:cNvPr id="233" name="Google Shape;233;p26"/>
          <p:cNvSpPr/>
          <p:nvPr/>
        </p:nvSpPr>
        <p:spPr>
          <a:xfrm>
            <a:off x="7939683" y="3607356"/>
            <a:ext cx="5904548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Building LAN Watch was a fantastic, gap-bridging experience that combined academic theory with practical engineering. We successfully created a highly useful tool for proactive network security monitoring.</a:t>
            </a:r>
            <a:endParaRPr sz="1750" b="0" i="0" u="none" strike="noStrike" cap="none"/>
          </a:p>
        </p:txBody>
      </p:sp>
      <p:sp>
        <p:nvSpPr>
          <p:cNvPr id="234" name="Google Shape;234;p26"/>
          <p:cNvSpPr/>
          <p:nvPr/>
        </p:nvSpPr>
        <p:spPr>
          <a:xfrm>
            <a:off x="7599520" y="3607356"/>
            <a:ext cx="45719" cy="3336054"/>
          </a:xfrm>
          <a:prstGeom prst="rect">
            <a:avLst/>
          </a:prstGeom>
          <a:solidFill>
            <a:srgbClr val="FA95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5" name="Google Shape;2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1125" y="7525648"/>
            <a:ext cx="2608725" cy="7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7"/>
          <p:cNvSpPr/>
          <p:nvPr/>
        </p:nvSpPr>
        <p:spPr>
          <a:xfrm>
            <a:off x="6280190" y="1724620"/>
            <a:ext cx="7556421" cy="2835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280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8900"/>
              <a:buFont typeface="Anton"/>
              <a:buNone/>
            </a:pPr>
            <a:r>
              <a:rPr lang="en-US" sz="890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Live Demonstration</a:t>
            </a:r>
            <a:endParaRPr sz="8900" b="0" i="0" u="none" strike="noStrike" cap="none"/>
          </a:p>
        </p:txBody>
      </p:sp>
      <p:sp>
        <p:nvSpPr>
          <p:cNvPr id="243" name="Google Shape;243;p27"/>
          <p:cNvSpPr/>
          <p:nvPr/>
        </p:nvSpPr>
        <p:spPr>
          <a:xfrm>
            <a:off x="6280190" y="4900136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We will now run our </a:t>
            </a:r>
            <a:r>
              <a:rPr lang="en-US" sz="1750" b="1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lan_watch_scanner.py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script to scan the local network and demonstrate the instant device discovery feature.</a:t>
            </a:r>
            <a:endParaRPr sz="1750" b="0" i="0" u="none" strike="noStrike" cap="none"/>
          </a:p>
        </p:txBody>
      </p:sp>
      <p:pic>
        <p:nvPicPr>
          <p:cNvPr id="244" name="Google Shape;244;p2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80190" y="5881092"/>
            <a:ext cx="2598420" cy="623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91957" y="5881092"/>
            <a:ext cx="1816775" cy="623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971125" y="7525648"/>
            <a:ext cx="2608725" cy="7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/>
          <p:nvPr/>
        </p:nvSpPr>
        <p:spPr>
          <a:xfrm>
            <a:off x="793790" y="1067038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nton"/>
              <a:buNone/>
            </a:pPr>
            <a:r>
              <a:rPr lang="en-US" sz="445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Future Work &amp; Next Steps</a:t>
            </a:r>
            <a:endParaRPr sz="4450" b="0" i="0" u="none" strike="noStrike" cap="none"/>
          </a:p>
        </p:txBody>
      </p:sp>
      <p:sp>
        <p:nvSpPr>
          <p:cNvPr id="253" name="Google Shape;253;p28"/>
          <p:cNvSpPr/>
          <p:nvPr/>
        </p:nvSpPr>
        <p:spPr>
          <a:xfrm>
            <a:off x="793790" y="2115979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To enhance LAN Watch into a more comprehensive network analysis utility, we have identified several key areas for future development.</a:t>
            </a:r>
            <a:endParaRPr sz="1750" b="0" i="0" u="none" strike="noStrike" cap="none"/>
          </a:p>
        </p:txBody>
      </p:sp>
      <p:sp>
        <p:nvSpPr>
          <p:cNvPr id="254" name="Google Shape;254;p28"/>
          <p:cNvSpPr/>
          <p:nvPr/>
        </p:nvSpPr>
        <p:spPr>
          <a:xfrm>
            <a:off x="793790" y="3096935"/>
            <a:ext cx="13042821" cy="4065508"/>
          </a:xfrm>
          <a:prstGeom prst="roundRect">
            <a:avLst>
              <a:gd name="adj" fmla="val 83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8"/>
          <p:cNvSpPr/>
          <p:nvPr/>
        </p:nvSpPr>
        <p:spPr>
          <a:xfrm>
            <a:off x="793790" y="3096935"/>
            <a:ext cx="6521410" cy="2032754"/>
          </a:xfrm>
          <a:prstGeom prst="roundRect">
            <a:avLst>
              <a:gd name="adj" fmla="val 1674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8"/>
          <p:cNvSpPr/>
          <p:nvPr/>
        </p:nvSpPr>
        <p:spPr>
          <a:xfrm>
            <a:off x="1020604" y="332374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Anton"/>
              <a:buNone/>
            </a:pPr>
            <a:r>
              <a:rPr lang="en-US" sz="220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Vendor Identification</a:t>
            </a:r>
            <a:endParaRPr sz="2200" b="0" i="0" u="none" strike="noStrike" cap="none"/>
          </a:p>
        </p:txBody>
      </p:sp>
      <p:sp>
        <p:nvSpPr>
          <p:cNvPr id="257" name="Google Shape;257;p28"/>
          <p:cNvSpPr/>
          <p:nvPr/>
        </p:nvSpPr>
        <p:spPr>
          <a:xfrm>
            <a:off x="1020604" y="3814167"/>
            <a:ext cx="5727621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Integrate a lookup table (based on the MAC address OUI) to identify the device manufacturer (e.g., Apple, Cisco, Samsung).</a:t>
            </a:r>
            <a:endParaRPr sz="1750" b="0" i="0" u="none" strike="noStrike" cap="none"/>
          </a:p>
        </p:txBody>
      </p:sp>
      <p:sp>
        <p:nvSpPr>
          <p:cNvPr id="258" name="Google Shape;258;p28"/>
          <p:cNvSpPr/>
          <p:nvPr/>
        </p:nvSpPr>
        <p:spPr>
          <a:xfrm>
            <a:off x="7315200" y="3096935"/>
            <a:ext cx="6521410" cy="2032754"/>
          </a:xfrm>
          <a:prstGeom prst="rect">
            <a:avLst/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8"/>
          <p:cNvSpPr/>
          <p:nvPr/>
        </p:nvSpPr>
        <p:spPr>
          <a:xfrm>
            <a:off x="7315200" y="3096935"/>
            <a:ext cx="30480" cy="2032754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8"/>
          <p:cNvSpPr/>
          <p:nvPr/>
        </p:nvSpPr>
        <p:spPr>
          <a:xfrm>
            <a:off x="7882176" y="332374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Anton"/>
              <a:buNone/>
            </a:pPr>
            <a:r>
              <a:rPr lang="en-US" sz="220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OS Fingerprinting</a:t>
            </a:r>
            <a:endParaRPr sz="2200" b="0" i="0" u="none" strike="noStrike" cap="none"/>
          </a:p>
        </p:txBody>
      </p:sp>
      <p:sp>
        <p:nvSpPr>
          <p:cNvPr id="261" name="Google Shape;261;p28"/>
          <p:cNvSpPr/>
          <p:nvPr/>
        </p:nvSpPr>
        <p:spPr>
          <a:xfrm>
            <a:off x="7882176" y="3814167"/>
            <a:ext cx="5727621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Implement advanced network analysis techniques to make an educated guess about the device's operating system.</a:t>
            </a:r>
            <a:endParaRPr sz="1750" b="0" i="0" u="none" strike="noStrike" cap="none"/>
          </a:p>
        </p:txBody>
      </p:sp>
      <p:sp>
        <p:nvSpPr>
          <p:cNvPr id="262" name="Google Shape;262;p28"/>
          <p:cNvSpPr/>
          <p:nvPr/>
        </p:nvSpPr>
        <p:spPr>
          <a:xfrm>
            <a:off x="793790" y="5129689"/>
            <a:ext cx="6521410" cy="2032754"/>
          </a:xfrm>
          <a:prstGeom prst="rect">
            <a:avLst/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8"/>
          <p:cNvSpPr/>
          <p:nvPr/>
        </p:nvSpPr>
        <p:spPr>
          <a:xfrm>
            <a:off x="793790" y="5129689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8"/>
          <p:cNvSpPr/>
          <p:nvPr/>
        </p:nvSpPr>
        <p:spPr>
          <a:xfrm>
            <a:off x="1020604" y="535650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Anton"/>
              <a:buNone/>
            </a:pPr>
            <a:r>
              <a:rPr lang="en-US" sz="220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Build a GUI</a:t>
            </a:r>
            <a:endParaRPr sz="2200" b="0" i="0" u="none" strike="noStrike" cap="none"/>
          </a:p>
        </p:txBody>
      </p:sp>
      <p:sp>
        <p:nvSpPr>
          <p:cNvPr id="265" name="Google Shape;265;p28"/>
          <p:cNvSpPr/>
          <p:nvPr/>
        </p:nvSpPr>
        <p:spPr>
          <a:xfrm>
            <a:off x="1020604" y="5846921"/>
            <a:ext cx="5727621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Develop a simple Graphical User Interface using Python frameworks (e.g., Tkinter) for easier interaction and display.</a:t>
            </a:r>
            <a:endParaRPr sz="1750" b="0" i="0" u="none" strike="noStrike" cap="none"/>
          </a:p>
        </p:txBody>
      </p:sp>
      <p:sp>
        <p:nvSpPr>
          <p:cNvPr id="266" name="Google Shape;266;p28"/>
          <p:cNvSpPr/>
          <p:nvPr/>
        </p:nvSpPr>
        <p:spPr>
          <a:xfrm>
            <a:off x="7315200" y="5129689"/>
            <a:ext cx="6521410" cy="2032754"/>
          </a:xfrm>
          <a:prstGeom prst="rect">
            <a:avLst/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8"/>
          <p:cNvSpPr/>
          <p:nvPr/>
        </p:nvSpPr>
        <p:spPr>
          <a:xfrm>
            <a:off x="7315200" y="5129689"/>
            <a:ext cx="30480" cy="2032754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8"/>
          <p:cNvSpPr/>
          <p:nvPr/>
        </p:nvSpPr>
        <p:spPr>
          <a:xfrm>
            <a:off x="7315200" y="5129689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8"/>
          <p:cNvSpPr/>
          <p:nvPr/>
        </p:nvSpPr>
        <p:spPr>
          <a:xfrm>
            <a:off x="7882176" y="535650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Anton"/>
              <a:buNone/>
            </a:pPr>
            <a:r>
              <a:rPr lang="en-US" sz="220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Continuous Monitoring</a:t>
            </a:r>
            <a:endParaRPr sz="2200" b="0" i="0" u="none" strike="noStrike" cap="none"/>
          </a:p>
        </p:txBody>
      </p:sp>
      <p:sp>
        <p:nvSpPr>
          <p:cNvPr id="270" name="Google Shape;270;p28"/>
          <p:cNvSpPr/>
          <p:nvPr/>
        </p:nvSpPr>
        <p:spPr>
          <a:xfrm>
            <a:off x="7882176" y="5846921"/>
            <a:ext cx="5727621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Add an alert loop to scan periodically (e.g., every 5 minutes) and notify the user when a new, unknown device joins the network.</a:t>
            </a:r>
            <a:endParaRPr sz="1750" b="0" i="0" u="none" strike="noStrike" cap="none"/>
          </a:p>
        </p:txBody>
      </p:sp>
      <p:pic>
        <p:nvPicPr>
          <p:cNvPr id="271" name="Google Shape;2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1125" y="7525648"/>
            <a:ext cx="2608725" cy="7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/>
          <p:nvPr/>
        </p:nvSpPr>
        <p:spPr>
          <a:xfrm>
            <a:off x="6237800" y="759024"/>
            <a:ext cx="76413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200"/>
              <a:buFont typeface="Anton"/>
              <a:buNone/>
            </a:pPr>
            <a:r>
              <a:rPr lang="en-US" sz="380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The Problem: Lack of Network</a:t>
            </a:r>
            <a:r>
              <a:rPr lang="en-US" sz="3800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US" sz="380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Visibility</a:t>
            </a:r>
            <a:endParaRPr sz="3800" b="0" i="0" u="none" strike="noStrike" cap="none"/>
          </a:p>
        </p:txBody>
      </p:sp>
      <p:sp>
        <p:nvSpPr>
          <p:cNvPr id="83" name="Google Shape;83;p17"/>
          <p:cNvSpPr/>
          <p:nvPr/>
        </p:nvSpPr>
        <p:spPr>
          <a:xfrm>
            <a:off x="6237799" y="1518286"/>
            <a:ext cx="5290585" cy="12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73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3350"/>
              <a:buFont typeface="Anton"/>
              <a:buNone/>
            </a:pPr>
            <a:r>
              <a:rPr lang="en-US" sz="3350" b="0" i="0" u="none" strike="noStrike" cap="none" dirty="0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Security Risk &amp; Frustration</a:t>
            </a:r>
            <a:endParaRPr sz="3350" b="0" i="0" u="none" strike="noStrike" cap="none" dirty="0"/>
          </a:p>
        </p:txBody>
      </p:sp>
      <p:sp>
        <p:nvSpPr>
          <p:cNvPr id="84" name="Google Shape;84;p17"/>
          <p:cNvSpPr/>
          <p:nvPr/>
        </p:nvSpPr>
        <p:spPr>
          <a:xfrm>
            <a:off x="6237800" y="2395290"/>
            <a:ext cx="76413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50"/>
              <a:buFont typeface="Fira Sans"/>
              <a:buNone/>
            </a:pPr>
            <a:r>
              <a:rPr lang="en-US" sz="1650" b="0" i="0" u="none" strike="noStrike" cap="none" dirty="0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It is nearly impossible for an average user to know precisely what is connected to their home or small office Wi-Fi network at any given moment.</a:t>
            </a:r>
            <a:endParaRPr sz="1650" b="0" i="0" u="none" strike="noStrike" cap="none" dirty="0"/>
          </a:p>
        </p:txBody>
      </p:sp>
      <p:sp>
        <p:nvSpPr>
          <p:cNvPr id="85" name="Google Shape;85;p17"/>
          <p:cNvSpPr/>
          <p:nvPr/>
        </p:nvSpPr>
        <p:spPr>
          <a:xfrm>
            <a:off x="6237803" y="3973592"/>
            <a:ext cx="7641193" cy="1641158"/>
          </a:xfrm>
          <a:prstGeom prst="roundRect">
            <a:avLst>
              <a:gd name="adj" fmla="val 8915"/>
            </a:avLst>
          </a:prstGeom>
          <a:solidFill>
            <a:srgbClr val="1F1F1F"/>
          </a:solidFill>
          <a:ln w="30475" cap="flat" cmpd="sng">
            <a:solidFill>
              <a:srgbClr val="5757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6207323" y="3973592"/>
            <a:ext cx="121920" cy="1641158"/>
          </a:xfrm>
          <a:prstGeom prst="roundRect">
            <a:avLst>
              <a:gd name="adj" fmla="val 26415"/>
            </a:avLst>
          </a:prstGeom>
          <a:solidFill>
            <a:srgbClr val="FA95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/>
          <p:nvPr/>
        </p:nvSpPr>
        <p:spPr>
          <a:xfrm>
            <a:off x="6574393" y="4218742"/>
            <a:ext cx="2683669" cy="335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100"/>
              <a:buFont typeface="Anton"/>
              <a:buNone/>
            </a:pPr>
            <a:r>
              <a:rPr lang="en-US" sz="2100" b="0" i="0" u="none" strike="noStrike" cap="none" dirty="0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Dynamic Environments</a:t>
            </a:r>
            <a:endParaRPr sz="2100" b="0" i="0" u="none" strike="noStrike" cap="none" dirty="0"/>
          </a:p>
        </p:txBody>
      </p:sp>
      <p:sp>
        <p:nvSpPr>
          <p:cNvPr id="88" name="Google Shape;88;p17"/>
          <p:cNvSpPr/>
          <p:nvPr/>
        </p:nvSpPr>
        <p:spPr>
          <a:xfrm>
            <a:off x="6574393" y="4682847"/>
            <a:ext cx="7059454" cy="68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50"/>
              <a:buFont typeface="Fira Sans"/>
              <a:buNone/>
            </a:pPr>
            <a:r>
              <a:rPr lang="en-US" sz="1650" b="0" i="0" u="none" strike="noStrike" cap="none" dirty="0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Modern networks are constantly changing (phones, laptops, IoT devices). Devices join and leave frequently, creating a management challenge.</a:t>
            </a:r>
            <a:endParaRPr sz="1650" b="0" i="0" u="none" strike="noStrike" cap="none" dirty="0"/>
          </a:p>
        </p:txBody>
      </p:sp>
      <p:sp>
        <p:nvSpPr>
          <p:cNvPr id="89" name="Google Shape;89;p17"/>
          <p:cNvSpPr/>
          <p:nvPr/>
        </p:nvSpPr>
        <p:spPr>
          <a:xfrm>
            <a:off x="6237803" y="5829419"/>
            <a:ext cx="7641193" cy="1641158"/>
          </a:xfrm>
          <a:prstGeom prst="roundRect">
            <a:avLst>
              <a:gd name="adj" fmla="val 8915"/>
            </a:avLst>
          </a:prstGeom>
          <a:solidFill>
            <a:srgbClr val="1F1F1F"/>
          </a:solidFill>
          <a:ln w="30475" cap="flat" cmpd="sng">
            <a:solidFill>
              <a:srgbClr val="5757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6207323" y="5829419"/>
            <a:ext cx="121920" cy="1641158"/>
          </a:xfrm>
          <a:prstGeom prst="roundRect">
            <a:avLst>
              <a:gd name="adj" fmla="val 26415"/>
            </a:avLst>
          </a:prstGeom>
          <a:solidFill>
            <a:srgbClr val="FA95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/>
          <p:nvPr/>
        </p:nvSpPr>
        <p:spPr>
          <a:xfrm>
            <a:off x="6574393" y="6074569"/>
            <a:ext cx="2683669" cy="335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100"/>
              <a:buFont typeface="Anton"/>
              <a:buNone/>
            </a:pPr>
            <a:r>
              <a:rPr lang="en-US" sz="210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Unauthorized Access</a:t>
            </a:r>
            <a:endParaRPr sz="2100" b="0" i="0" u="none" strike="noStrike" cap="none"/>
          </a:p>
        </p:txBody>
      </p:sp>
      <p:sp>
        <p:nvSpPr>
          <p:cNvPr id="92" name="Google Shape;92;p17"/>
          <p:cNvSpPr/>
          <p:nvPr/>
        </p:nvSpPr>
        <p:spPr>
          <a:xfrm>
            <a:off x="6574393" y="6538674"/>
            <a:ext cx="7059454" cy="68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50"/>
              <a:buFont typeface="Fira Sans"/>
              <a:buNone/>
            </a:pPr>
            <a:r>
              <a:rPr lang="en-US" sz="16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An unknown or unauthorized device connecting to your network represents a significant and practical </a:t>
            </a:r>
            <a:r>
              <a:rPr lang="en-US" sz="1650" b="0" i="0" u="none" strike="noStrike" cap="none">
                <a:solidFill>
                  <a:srgbClr val="FA95AE"/>
                </a:solidFill>
                <a:latin typeface="Fira Sans"/>
                <a:ea typeface="Fira Sans"/>
                <a:cs typeface="Fira Sans"/>
                <a:sym typeface="Fira Sans"/>
              </a:rPr>
              <a:t>security hole</a:t>
            </a:r>
            <a:r>
              <a:rPr lang="en-US" sz="16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for all users.</a:t>
            </a:r>
            <a:endParaRPr sz="1650" b="0" i="0" u="none" strike="noStrike" cap="none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41375" y="7685250"/>
            <a:ext cx="1989016" cy="53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>
            <a:off x="771800" y="1321673"/>
            <a:ext cx="56706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nton"/>
              <a:buNone/>
            </a:pPr>
            <a:r>
              <a:rPr lang="en-US" sz="505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Bridging the Gap: </a:t>
            </a:r>
            <a:endParaRPr sz="5050" b="0" i="0" u="none" strike="noStrike" cap="none"/>
          </a:p>
        </p:txBody>
      </p:sp>
      <p:sp>
        <p:nvSpPr>
          <p:cNvPr id="100" name="Google Shape;100;p18"/>
          <p:cNvSpPr/>
          <p:nvPr/>
        </p:nvSpPr>
        <p:spPr>
          <a:xfrm>
            <a:off x="793790" y="2608441"/>
            <a:ext cx="4536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3550"/>
              <a:buFont typeface="Anton"/>
              <a:buNone/>
            </a:pPr>
            <a:r>
              <a:rPr lang="en-US" sz="355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The Gap: Overkill Tools</a:t>
            </a:r>
            <a:endParaRPr sz="3550" b="0" i="0" u="none" strike="noStrike" cap="none"/>
          </a:p>
        </p:txBody>
      </p:sp>
      <p:sp>
        <p:nvSpPr>
          <p:cNvPr id="101" name="Google Shape;101;p18"/>
          <p:cNvSpPr/>
          <p:nvPr/>
        </p:nvSpPr>
        <p:spPr>
          <a:xfrm>
            <a:off x="793800" y="3674700"/>
            <a:ext cx="7604400" cy="11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-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Existing professional network monitoring tools are often </a:t>
            </a:r>
            <a:r>
              <a:rPr lang="en-US" sz="1750" b="0" i="0" u="none" strike="noStrike" cap="none">
                <a:solidFill>
                  <a:srgbClr val="FA95AE"/>
                </a:solidFill>
                <a:latin typeface="Fira Sans"/>
                <a:ea typeface="Fira Sans"/>
                <a:cs typeface="Fira Sans"/>
                <a:sym typeface="Fira Sans"/>
              </a:rPr>
              <a:t>too large and overly complex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for a user simply seeking a quick snapshot of their local network devices.</a:t>
            </a:r>
            <a:endParaRPr sz="1750" b="0" i="0" u="none" strike="noStrike" cap="none"/>
          </a:p>
        </p:txBody>
      </p:sp>
      <p:sp>
        <p:nvSpPr>
          <p:cNvPr id="102" name="Google Shape;102;p18"/>
          <p:cNvSpPr/>
          <p:nvPr/>
        </p:nvSpPr>
        <p:spPr>
          <a:xfrm>
            <a:off x="793800" y="5014124"/>
            <a:ext cx="76044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-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We aimed to create a </a:t>
            </a:r>
            <a:r>
              <a:rPr lang="en-US" sz="1750" b="1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simple, lightweight, and focused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alternative that is fast and efficient.</a:t>
            </a:r>
            <a:endParaRPr sz="1750" b="0" i="0" u="none" strike="noStrike" cap="none"/>
          </a:p>
        </p:txBody>
      </p:sp>
      <p:sp>
        <p:nvSpPr>
          <p:cNvPr id="103" name="Google Shape;103;p18"/>
          <p:cNvSpPr/>
          <p:nvPr/>
        </p:nvSpPr>
        <p:spPr>
          <a:xfrm>
            <a:off x="793800" y="5939726"/>
            <a:ext cx="76044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-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We also wanted to bridge the gap between the abstract networking theories we were learning and a practical, real-world application.</a:t>
            </a:r>
            <a:endParaRPr sz="1750" b="0" i="0" u="none" strike="noStrike" cap="none"/>
          </a:p>
        </p:txBody>
      </p:sp>
      <p:pic>
        <p:nvPicPr>
          <p:cNvPr id="104" name="Google Shape;104;p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98200" y="1321675"/>
            <a:ext cx="5521548" cy="55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71125" y="7525648"/>
            <a:ext cx="2608725" cy="7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/>
          <p:nvPr/>
        </p:nvSpPr>
        <p:spPr>
          <a:xfrm>
            <a:off x="793790" y="798076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nton"/>
              <a:buNone/>
            </a:pPr>
            <a:r>
              <a:rPr lang="en-US" sz="445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Our Core Objectives</a:t>
            </a:r>
            <a:endParaRPr sz="4450" b="0" i="0" u="none" strike="noStrike" cap="none"/>
          </a:p>
        </p:txBody>
      </p:sp>
      <p:sp>
        <p:nvSpPr>
          <p:cNvPr id="112" name="Google Shape;112;p19"/>
          <p:cNvSpPr/>
          <p:nvPr/>
        </p:nvSpPr>
        <p:spPr>
          <a:xfrm>
            <a:off x="793790" y="1960483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Char char="•"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To understand and build a basic network scanner from scratch.</a:t>
            </a:r>
            <a:endParaRPr sz="1750" b="0" i="0" u="none" strike="noStrike" cap="none"/>
          </a:p>
        </p:txBody>
      </p:sp>
      <p:sp>
        <p:nvSpPr>
          <p:cNvPr id="113" name="Google Shape;113;p19"/>
          <p:cNvSpPr/>
          <p:nvPr/>
        </p:nvSpPr>
        <p:spPr>
          <a:xfrm>
            <a:off x="793790" y="2402681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Char char="•"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The tool must automatically detect the local network range (e.g., 192.168.1.0/24) without user input.</a:t>
            </a:r>
            <a:endParaRPr sz="1750" b="0" i="0" u="none" strike="noStrike" cap="none"/>
          </a:p>
        </p:txBody>
      </p:sp>
      <p:sp>
        <p:nvSpPr>
          <p:cNvPr id="114" name="Google Shape;114;p19"/>
          <p:cNvSpPr/>
          <p:nvPr/>
        </p:nvSpPr>
        <p:spPr>
          <a:xfrm>
            <a:off x="793790" y="2844879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Char char="•"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To use the Address Resolution Protocol (ARP), a fundamental network-layer protocol, to find all active devices.</a:t>
            </a:r>
            <a:endParaRPr sz="1750" b="0" i="0" u="none" strike="noStrike" cap="none"/>
          </a:p>
        </p:txBody>
      </p:sp>
      <p:sp>
        <p:nvSpPr>
          <p:cNvPr id="115" name="Google Shape;115;p19"/>
          <p:cNvSpPr/>
          <p:nvPr/>
        </p:nvSpPr>
        <p:spPr>
          <a:xfrm>
            <a:off x="793790" y="3287077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Char char="•"/>
            </a:pP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To produce a "super simple" and easy-to-read list showing just the IP and MAC addresses for every device it found</a:t>
            </a:r>
            <a:endParaRPr sz="1750" b="0" i="0" u="none" strike="noStrike" cap="none"/>
          </a:p>
        </p:txBody>
      </p:sp>
      <p:pic>
        <p:nvPicPr>
          <p:cNvPr id="116" name="Google Shape;116;p1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12156" y="4287798"/>
            <a:ext cx="4473536" cy="290822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/>
          <p:nvPr/>
        </p:nvSpPr>
        <p:spPr>
          <a:xfrm>
            <a:off x="5089626" y="5756674"/>
            <a:ext cx="1344186" cy="50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nton"/>
              <a:buNone/>
            </a:pPr>
            <a:r>
              <a:rPr lang="en-US" sz="1350" b="0" i="0" u="none" strike="noStrike" cap="none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Discover Network Range</a:t>
            </a:r>
            <a:endParaRPr sz="1350" b="0" i="0" u="none" strike="noStrike" cap="none" dirty="0"/>
          </a:p>
        </p:txBody>
      </p:sp>
      <p:sp>
        <p:nvSpPr>
          <p:cNvPr id="118" name="Google Shape;118;p19"/>
          <p:cNvSpPr/>
          <p:nvPr/>
        </p:nvSpPr>
        <p:spPr>
          <a:xfrm>
            <a:off x="6750378" y="4854883"/>
            <a:ext cx="1111194" cy="533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nton"/>
              <a:buNone/>
            </a:pPr>
            <a:r>
              <a:rPr lang="en-US" sz="1350" b="0" i="0" u="none" strike="noStrike" cap="none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ARP Device Probe</a:t>
            </a:r>
            <a:endParaRPr sz="1350" b="0" i="0" u="none" strike="noStrike" cap="none" dirty="0"/>
          </a:p>
        </p:txBody>
      </p:sp>
      <p:sp>
        <p:nvSpPr>
          <p:cNvPr id="119" name="Google Shape;119;p19"/>
          <p:cNvSpPr/>
          <p:nvPr/>
        </p:nvSpPr>
        <p:spPr>
          <a:xfrm>
            <a:off x="8035147" y="5686070"/>
            <a:ext cx="1003658" cy="50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nton"/>
              <a:buNone/>
            </a:pPr>
            <a:r>
              <a:rPr lang="en-US" sz="1350" b="0" i="0" u="none" strike="noStrike" cap="none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Collect IP &amp; MAC</a:t>
            </a:r>
            <a:endParaRPr sz="1350" b="0" i="0" u="none" strike="noStrike" cap="none" dirty="0"/>
          </a:p>
        </p:txBody>
      </p:sp>
      <p:sp>
        <p:nvSpPr>
          <p:cNvPr id="120" name="Google Shape;120;p19"/>
          <p:cNvSpPr/>
          <p:nvPr/>
        </p:nvSpPr>
        <p:spPr>
          <a:xfrm>
            <a:off x="6834017" y="6260991"/>
            <a:ext cx="943917" cy="484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nton"/>
              <a:buNone/>
            </a:pPr>
            <a:r>
              <a:rPr lang="en-US" sz="1350" b="0" i="0" u="none" strike="noStrike" cap="none" dirty="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Output Simple List</a:t>
            </a:r>
            <a:endParaRPr sz="1350" b="0" i="0" u="none" strike="noStrike" cap="none" dirty="0"/>
          </a:p>
        </p:txBody>
      </p:sp>
      <p:sp>
        <p:nvSpPr>
          <p:cNvPr id="121" name="Google Shape;121;p19"/>
          <p:cNvSpPr/>
          <p:nvPr/>
        </p:nvSpPr>
        <p:spPr>
          <a:xfrm>
            <a:off x="793790" y="7068503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Font typeface="Arial"/>
              <a:buNone/>
            </a:pPr>
            <a:endParaRPr sz="1750" b="0" i="0" u="none" strike="noStrike" cap="none"/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71125" y="7525648"/>
            <a:ext cx="2608725" cy="7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/>
          <p:nvPr/>
        </p:nvSpPr>
        <p:spPr>
          <a:xfrm>
            <a:off x="699016" y="550069"/>
            <a:ext cx="4993124" cy="624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3900"/>
              <a:buFont typeface="Anton"/>
              <a:buNone/>
            </a:pPr>
            <a:r>
              <a:rPr lang="en-US" sz="390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Design &amp; Technical Stack</a:t>
            </a:r>
            <a:endParaRPr sz="3900" b="0" i="0" u="none" strike="noStrike" cap="none"/>
          </a:p>
        </p:txBody>
      </p:sp>
      <p:sp>
        <p:nvSpPr>
          <p:cNvPr id="130" name="Google Shape;130;p20"/>
          <p:cNvSpPr/>
          <p:nvPr/>
        </p:nvSpPr>
        <p:spPr>
          <a:xfrm>
            <a:off x="699016" y="1473756"/>
            <a:ext cx="7745968" cy="63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550"/>
              <a:buFont typeface="Fira Sans"/>
              <a:buNone/>
            </a:pPr>
            <a:r>
              <a:rPr lang="en-US" sz="15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LAN Watch was built using a powerful combination of Python and the Scapy library to gain low-level access to network traffic.</a:t>
            </a:r>
            <a:endParaRPr sz="1550" b="0" i="0" u="none" strike="noStrike" cap="none"/>
          </a:p>
        </p:txBody>
      </p:sp>
      <p:sp>
        <p:nvSpPr>
          <p:cNvPr id="131" name="Google Shape;131;p20"/>
          <p:cNvSpPr/>
          <p:nvPr/>
        </p:nvSpPr>
        <p:spPr>
          <a:xfrm>
            <a:off x="699016" y="2636877"/>
            <a:ext cx="3773091" cy="2750820"/>
          </a:xfrm>
          <a:prstGeom prst="roundRect">
            <a:avLst>
              <a:gd name="adj" fmla="val 3989"/>
            </a:avLst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699016" y="2614017"/>
            <a:ext cx="3773091" cy="91440"/>
          </a:xfrm>
          <a:prstGeom prst="roundRect">
            <a:avLst>
              <a:gd name="adj" fmla="val 32764"/>
            </a:avLst>
          </a:prstGeom>
          <a:solidFill>
            <a:srgbClr val="FA95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2286000" y="2337316"/>
            <a:ext cx="599123" cy="599123"/>
          </a:xfrm>
          <a:prstGeom prst="roundRect">
            <a:avLst>
              <a:gd name="adj" fmla="val 152623"/>
            </a:avLst>
          </a:prstGeom>
          <a:solidFill>
            <a:srgbClr val="FA95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921544" y="3136106"/>
            <a:ext cx="2496503" cy="312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950"/>
              <a:buFont typeface="Anton"/>
              <a:buNone/>
            </a:pPr>
            <a:r>
              <a:rPr lang="en-US" sz="19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Language: Python</a:t>
            </a:r>
            <a:endParaRPr sz="1950" b="0" i="0" u="none" strike="noStrike" cap="none"/>
          </a:p>
        </p:txBody>
      </p:sp>
      <p:sp>
        <p:nvSpPr>
          <p:cNvPr id="135" name="Google Shape;135;p20"/>
          <p:cNvSpPr/>
          <p:nvPr/>
        </p:nvSpPr>
        <p:spPr>
          <a:xfrm>
            <a:off x="921544" y="3567946"/>
            <a:ext cx="3328035" cy="1597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550"/>
              <a:buFont typeface="Fira Sans"/>
              <a:buNone/>
            </a:pPr>
            <a:r>
              <a:rPr lang="en-US" sz="15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Chosen for its high readability, rapid development capabilities, and comprehensive ecosystem of networking libraries, simplifying complex tasks.</a:t>
            </a:r>
            <a:endParaRPr sz="1550" b="0" i="0" u="none" strike="noStrike" cap="none"/>
          </a:p>
        </p:txBody>
      </p:sp>
      <p:sp>
        <p:nvSpPr>
          <p:cNvPr id="136" name="Google Shape;136;p20"/>
          <p:cNvSpPr/>
          <p:nvPr/>
        </p:nvSpPr>
        <p:spPr>
          <a:xfrm>
            <a:off x="4671774" y="2636877"/>
            <a:ext cx="3773210" cy="2750820"/>
          </a:xfrm>
          <a:prstGeom prst="roundRect">
            <a:avLst>
              <a:gd name="adj" fmla="val 3989"/>
            </a:avLst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4671774" y="2614017"/>
            <a:ext cx="3773210" cy="91440"/>
          </a:xfrm>
          <a:prstGeom prst="roundRect">
            <a:avLst>
              <a:gd name="adj" fmla="val 32764"/>
            </a:avLst>
          </a:prstGeom>
          <a:solidFill>
            <a:srgbClr val="FA95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6258758" y="2337316"/>
            <a:ext cx="599123" cy="599123"/>
          </a:xfrm>
          <a:prstGeom prst="roundRect">
            <a:avLst>
              <a:gd name="adj" fmla="val 152623"/>
            </a:avLst>
          </a:prstGeom>
          <a:solidFill>
            <a:srgbClr val="FA95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4894302" y="3136106"/>
            <a:ext cx="2496503" cy="312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950"/>
              <a:buFont typeface="Anton"/>
              <a:buNone/>
            </a:pPr>
            <a:r>
              <a:rPr lang="en-US" sz="19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Core Library: Scapy</a:t>
            </a:r>
            <a:endParaRPr sz="1950" b="0" i="0" u="none" strike="noStrike" cap="none"/>
          </a:p>
        </p:txBody>
      </p:sp>
      <p:sp>
        <p:nvSpPr>
          <p:cNvPr id="140" name="Google Shape;140;p20"/>
          <p:cNvSpPr/>
          <p:nvPr/>
        </p:nvSpPr>
        <p:spPr>
          <a:xfrm>
            <a:off x="4894302" y="3567946"/>
            <a:ext cx="3328154" cy="1277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550"/>
              <a:buFont typeface="Fira Sans"/>
              <a:buNone/>
            </a:pPr>
            <a:r>
              <a:rPr lang="en-US" sz="15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The key enabling technology. Scapy allows for the </a:t>
            </a:r>
            <a:r>
              <a:rPr lang="en-US" sz="1550" b="1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building, sending, sniffing, and interpreting</a:t>
            </a:r>
            <a:r>
              <a:rPr lang="en-US" sz="15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of custom network packets at the data link layer.</a:t>
            </a:r>
            <a:endParaRPr sz="1550" b="0" i="0" u="none" strike="noStrike" cap="none"/>
          </a:p>
        </p:txBody>
      </p:sp>
      <p:sp>
        <p:nvSpPr>
          <p:cNvPr id="141" name="Google Shape;141;p20"/>
          <p:cNvSpPr/>
          <p:nvPr/>
        </p:nvSpPr>
        <p:spPr>
          <a:xfrm>
            <a:off x="699016" y="5886926"/>
            <a:ext cx="7745968" cy="1792486"/>
          </a:xfrm>
          <a:prstGeom prst="roundRect">
            <a:avLst>
              <a:gd name="adj" fmla="val 6122"/>
            </a:avLst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699016" y="5864066"/>
            <a:ext cx="7745968" cy="91440"/>
          </a:xfrm>
          <a:prstGeom prst="roundRect">
            <a:avLst>
              <a:gd name="adj" fmla="val 32764"/>
            </a:avLst>
          </a:prstGeom>
          <a:solidFill>
            <a:srgbClr val="FA95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4272439" y="5587365"/>
            <a:ext cx="599123" cy="599123"/>
          </a:xfrm>
          <a:prstGeom prst="roundRect">
            <a:avLst>
              <a:gd name="adj" fmla="val 152623"/>
            </a:avLst>
          </a:prstGeom>
          <a:solidFill>
            <a:srgbClr val="FA95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0"/>
          <p:cNvSpPr/>
          <p:nvPr/>
        </p:nvSpPr>
        <p:spPr>
          <a:xfrm>
            <a:off x="921544" y="6386155"/>
            <a:ext cx="2496503" cy="312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950"/>
              <a:buFont typeface="Anton"/>
              <a:buNone/>
            </a:pPr>
            <a:r>
              <a:rPr lang="en-US" sz="19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Low-Level Control</a:t>
            </a:r>
            <a:endParaRPr sz="1950" b="0" i="0" u="none" strike="noStrike" cap="none"/>
          </a:p>
        </p:txBody>
      </p:sp>
      <p:sp>
        <p:nvSpPr>
          <p:cNvPr id="145" name="Google Shape;145;p20"/>
          <p:cNvSpPr/>
          <p:nvPr/>
        </p:nvSpPr>
        <p:spPr>
          <a:xfrm>
            <a:off x="921544" y="6817995"/>
            <a:ext cx="7300913" cy="63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550"/>
              <a:buFont typeface="Fira Sans"/>
              <a:buNone/>
            </a:pPr>
            <a:r>
              <a:rPr lang="en-US" sz="15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Scapy provides the essential low-level control required to implement the ARP mechanism precisely as specified by the protocol standards.</a:t>
            </a:r>
            <a:endParaRPr sz="1550" b="0" i="0" u="none" strike="noStrike" cap="non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/>
          <p:nvPr/>
        </p:nvSpPr>
        <p:spPr>
          <a:xfrm>
            <a:off x="793790" y="674370"/>
            <a:ext cx="950577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nton"/>
              <a:buNone/>
            </a:pPr>
            <a:r>
              <a:rPr lang="en-US" sz="4450" b="0" i="0" u="none" strike="noStrike" cap="none" dirty="0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How LAN Watch Works :  The ARP Logic</a:t>
            </a:r>
            <a:endParaRPr sz="4450" b="0" i="0" u="none" strike="noStrike" cap="none" dirty="0"/>
          </a:p>
        </p:txBody>
      </p:sp>
      <p:sp>
        <p:nvSpPr>
          <p:cNvPr id="152" name="Google Shape;152;p21"/>
          <p:cNvSpPr/>
          <p:nvPr/>
        </p:nvSpPr>
        <p:spPr>
          <a:xfrm>
            <a:off x="793789" y="1883366"/>
            <a:ext cx="13042821" cy="986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0" i="0" u="none" strike="noStrike" cap="none" dirty="0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Our solution leverages the Address Resolution Protocol (ARP), a foundational protocol in the TCP/IP stack used to map IP network addresses to physical MAC addresses.</a:t>
            </a:r>
            <a:endParaRPr sz="1750" b="0" i="0" u="none" strike="noStrike" cap="none" dirty="0"/>
          </a:p>
        </p:txBody>
      </p:sp>
      <p:pic>
        <p:nvPicPr>
          <p:cNvPr id="153" name="Google Shape;153;p2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2684" y="3140126"/>
            <a:ext cx="12625030" cy="4737497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1"/>
          <p:cNvSpPr/>
          <p:nvPr/>
        </p:nvSpPr>
        <p:spPr>
          <a:xfrm>
            <a:off x="11203594" y="6727552"/>
            <a:ext cx="1904234" cy="366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350"/>
              <a:buFont typeface="Anton"/>
              <a:buNone/>
            </a:pPr>
            <a:r>
              <a:rPr lang="en-US" sz="13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Show Table</a:t>
            </a:r>
            <a:endParaRPr sz="1350" b="0" i="0" u="none" strike="noStrike" cap="none"/>
          </a:p>
        </p:txBody>
      </p:sp>
      <p:sp>
        <p:nvSpPr>
          <p:cNvPr id="155" name="Google Shape;155;p21"/>
          <p:cNvSpPr/>
          <p:nvPr/>
        </p:nvSpPr>
        <p:spPr>
          <a:xfrm>
            <a:off x="8803737" y="6727552"/>
            <a:ext cx="1904234" cy="366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350"/>
              <a:buFont typeface="Anton"/>
              <a:buNone/>
            </a:pPr>
            <a:r>
              <a:rPr lang="en-US" sz="13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Listen</a:t>
            </a:r>
            <a:endParaRPr sz="1350" b="0" i="0" u="none" strike="noStrike" cap="none"/>
          </a:p>
        </p:txBody>
      </p:sp>
      <p:sp>
        <p:nvSpPr>
          <p:cNvPr id="156" name="Google Shape;156;p21"/>
          <p:cNvSpPr/>
          <p:nvPr/>
        </p:nvSpPr>
        <p:spPr>
          <a:xfrm>
            <a:off x="6416923" y="6727552"/>
            <a:ext cx="1904234" cy="366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350"/>
              <a:buFont typeface="Anton"/>
              <a:buNone/>
            </a:pPr>
            <a:r>
              <a:rPr lang="en-US" sz="13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Broadcast</a:t>
            </a:r>
            <a:endParaRPr sz="1350" b="0" i="0" u="none" strike="noStrike" cap="none"/>
          </a:p>
        </p:txBody>
      </p:sp>
      <p:sp>
        <p:nvSpPr>
          <p:cNvPr id="157" name="Google Shape;157;p21"/>
          <p:cNvSpPr/>
          <p:nvPr/>
        </p:nvSpPr>
        <p:spPr>
          <a:xfrm>
            <a:off x="4030109" y="6727552"/>
            <a:ext cx="1904234" cy="366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350"/>
              <a:buFont typeface="Anton"/>
              <a:buNone/>
            </a:pPr>
            <a:r>
              <a:rPr lang="en-US" sz="1350" b="0" i="0" u="none" strike="noStrike" cap="none" dirty="0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Build ARP</a:t>
            </a:r>
            <a:endParaRPr sz="1350" b="0" i="0" u="none" strike="noStrike" cap="none" dirty="0"/>
          </a:p>
        </p:txBody>
      </p:sp>
      <p:sp>
        <p:nvSpPr>
          <p:cNvPr id="158" name="Google Shape;158;p21"/>
          <p:cNvSpPr/>
          <p:nvPr/>
        </p:nvSpPr>
        <p:spPr>
          <a:xfrm>
            <a:off x="1591124" y="6727552"/>
            <a:ext cx="1904234" cy="366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350"/>
              <a:buFont typeface="Anton"/>
              <a:buNone/>
            </a:pPr>
            <a:r>
              <a:rPr lang="en-US" sz="13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Find Range</a:t>
            </a:r>
            <a:endParaRPr sz="1350" b="0" i="0" u="none" strike="noStrike" cap="none"/>
          </a:p>
        </p:txBody>
      </p:sp>
      <p:pic>
        <p:nvPicPr>
          <p:cNvPr id="159" name="Google Shape;15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71125" y="7525648"/>
            <a:ext cx="2608725" cy="7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/>
          <p:nvPr/>
        </p:nvSpPr>
        <p:spPr>
          <a:xfrm>
            <a:off x="782789" y="1216391"/>
            <a:ext cx="8451645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nton"/>
              <a:buNone/>
            </a:pPr>
            <a:r>
              <a:rPr lang="en-US" sz="4450" b="0" i="0" u="none" strike="noStrike" cap="none" dirty="0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Step-by-Step Logic of "LAN Watch"</a:t>
            </a:r>
            <a:endParaRPr sz="4450" b="0" i="0" u="none" strike="noStrike" cap="none" dirty="0"/>
          </a:p>
        </p:txBody>
      </p:sp>
      <p:sp>
        <p:nvSpPr>
          <p:cNvPr id="166" name="Google Shape;166;p22"/>
          <p:cNvSpPr/>
          <p:nvPr/>
        </p:nvSpPr>
        <p:spPr>
          <a:xfrm>
            <a:off x="793790" y="29833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878860" y="3037403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nton"/>
              <a:buNone/>
            </a:pPr>
            <a:r>
              <a:rPr lang="en-US" sz="26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1</a:t>
            </a:r>
            <a:endParaRPr sz="2650" b="0" i="0" u="none" strike="noStrike" cap="none"/>
          </a:p>
        </p:txBody>
      </p:sp>
      <p:sp>
        <p:nvSpPr>
          <p:cNvPr id="168" name="Google Shape;168;p22"/>
          <p:cNvSpPr/>
          <p:nvPr/>
        </p:nvSpPr>
        <p:spPr>
          <a:xfrm>
            <a:off x="1530906" y="3068598"/>
            <a:ext cx="12305705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1" i="0" u="none" strike="noStrike" cap="none" dirty="0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Build Packet:</a:t>
            </a:r>
            <a:r>
              <a:rPr lang="en-US" sz="1750" b="0" i="0" u="none" strike="noStrike" cap="none" dirty="0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750" b="0" i="0" u="none" strike="noStrike" cap="none" dirty="0" err="1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Scapy</a:t>
            </a:r>
            <a:r>
              <a:rPr lang="en-US" sz="1750" b="0" i="0" u="none" strike="noStrike" cap="none" dirty="0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creates an ARP Request packet—a broadcast asking, "Who has this IP?"</a:t>
            </a:r>
            <a:endParaRPr sz="1750" b="0" i="0" u="none" strike="noStrike" cap="none" dirty="0"/>
          </a:p>
        </p:txBody>
      </p:sp>
      <p:sp>
        <p:nvSpPr>
          <p:cNvPr id="169" name="Google Shape;169;p22"/>
          <p:cNvSpPr/>
          <p:nvPr/>
        </p:nvSpPr>
        <p:spPr>
          <a:xfrm>
            <a:off x="793790" y="395882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878860" y="4001333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nton"/>
              <a:buNone/>
            </a:pPr>
            <a:r>
              <a:rPr lang="en-US" sz="26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2</a:t>
            </a:r>
            <a:endParaRPr sz="2650" b="0" i="0" u="none" strike="noStrike" cap="none"/>
          </a:p>
        </p:txBody>
      </p:sp>
      <p:sp>
        <p:nvSpPr>
          <p:cNvPr id="171" name="Google Shape;171;p22"/>
          <p:cNvSpPr/>
          <p:nvPr/>
        </p:nvSpPr>
        <p:spPr>
          <a:xfrm>
            <a:off x="1530906" y="4032528"/>
            <a:ext cx="12305705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1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Broadcast: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The packet is sent to every device on the calculated local network range.</a:t>
            </a:r>
            <a:endParaRPr sz="1750" b="0" i="0" u="none" strike="noStrike" cap="none"/>
          </a:p>
        </p:txBody>
      </p:sp>
      <p:sp>
        <p:nvSpPr>
          <p:cNvPr id="172" name="Google Shape;172;p22"/>
          <p:cNvSpPr/>
          <p:nvPr/>
        </p:nvSpPr>
        <p:spPr>
          <a:xfrm>
            <a:off x="793790" y="49227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878860" y="4965263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nton"/>
              <a:buNone/>
            </a:pPr>
            <a:r>
              <a:rPr lang="en-US" sz="26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3</a:t>
            </a:r>
            <a:endParaRPr sz="2650" b="0" i="0" u="none" strike="noStrike" cap="none"/>
          </a:p>
        </p:txBody>
      </p:sp>
      <p:sp>
        <p:nvSpPr>
          <p:cNvPr id="174" name="Google Shape;174;p22"/>
          <p:cNvSpPr/>
          <p:nvPr/>
        </p:nvSpPr>
        <p:spPr>
          <a:xfrm>
            <a:off x="1530906" y="4996458"/>
            <a:ext cx="12305705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1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Listen for Replies: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Active devices that match the IP respond with an ARP Reply containing their MAC address.</a:t>
            </a:r>
            <a:endParaRPr sz="1750" b="0" i="0" u="none" strike="noStrike" cap="none"/>
          </a:p>
        </p:txBody>
      </p:sp>
      <p:sp>
        <p:nvSpPr>
          <p:cNvPr id="175" name="Google Shape;175;p22"/>
          <p:cNvSpPr/>
          <p:nvPr/>
        </p:nvSpPr>
        <p:spPr>
          <a:xfrm>
            <a:off x="793790" y="58866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878860" y="5929193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nton"/>
              <a:buNone/>
            </a:pPr>
            <a:r>
              <a:rPr lang="en-US" sz="26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4</a:t>
            </a:r>
            <a:endParaRPr sz="2650" b="0" i="0" u="none" strike="noStrike" cap="none"/>
          </a:p>
        </p:txBody>
      </p:sp>
      <p:sp>
        <p:nvSpPr>
          <p:cNvPr id="177" name="Google Shape;177;p22"/>
          <p:cNvSpPr/>
          <p:nvPr/>
        </p:nvSpPr>
        <p:spPr>
          <a:xfrm>
            <a:off x="1530906" y="5960388"/>
            <a:ext cx="12305705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 b="1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Show Results:</a:t>
            </a:r>
            <a:r>
              <a:rPr lang="en-US" sz="17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Replies are processed and neatly presented in a simple IP and MAC address table.</a:t>
            </a:r>
            <a:endParaRPr sz="1750" b="0" i="0" u="none" strike="noStrike" cap="none"/>
          </a:p>
        </p:txBody>
      </p:sp>
      <p:pic>
        <p:nvPicPr>
          <p:cNvPr id="178" name="Google Shape;17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1125" y="7525648"/>
            <a:ext cx="2608725" cy="7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/>
          <p:nvPr/>
        </p:nvSpPr>
        <p:spPr>
          <a:xfrm>
            <a:off x="545075" y="492692"/>
            <a:ext cx="7405200" cy="12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27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3650"/>
              <a:buFont typeface="Anton"/>
              <a:buNone/>
            </a:pPr>
            <a:r>
              <a:rPr lang="en-US" sz="415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Innovation Through Practical Application</a:t>
            </a:r>
            <a:endParaRPr sz="4150" b="0" i="0" u="none" strike="noStrike" cap="none"/>
          </a:p>
        </p:txBody>
      </p:sp>
      <p:sp>
        <p:nvSpPr>
          <p:cNvPr id="185" name="Google Shape;185;p23"/>
          <p:cNvSpPr/>
          <p:nvPr/>
        </p:nvSpPr>
        <p:spPr>
          <a:xfrm>
            <a:off x="556050" y="2486499"/>
            <a:ext cx="52002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62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2900"/>
              <a:buFont typeface="Anton"/>
              <a:buNone/>
            </a:pPr>
            <a:r>
              <a:rPr lang="en-US" sz="280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Our Innovation: Raw Packet Crafting</a:t>
            </a:r>
            <a:endParaRPr sz="2800" b="0" i="0" u="none" strike="noStrike" cap="none"/>
          </a:p>
        </p:txBody>
      </p:sp>
      <p:sp>
        <p:nvSpPr>
          <p:cNvPr id="186" name="Google Shape;186;p23"/>
          <p:cNvSpPr/>
          <p:nvPr/>
        </p:nvSpPr>
        <p:spPr>
          <a:xfrm>
            <a:off x="600050" y="3322650"/>
            <a:ext cx="6156000" cy="12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00"/>
              <a:buFont typeface="Fira Sans"/>
              <a:buNone/>
            </a:pPr>
            <a:r>
              <a:rPr lang="en-US" sz="180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The core innovation was the </a:t>
            </a:r>
            <a:r>
              <a:rPr lang="en-US" sz="1800" b="0" i="0" u="none" strike="noStrike" cap="none">
                <a:solidFill>
                  <a:srgbClr val="FA95AE"/>
                </a:solidFill>
                <a:latin typeface="Fira Sans"/>
                <a:ea typeface="Fira Sans"/>
                <a:cs typeface="Fira Sans"/>
                <a:sym typeface="Fira Sans"/>
              </a:rPr>
              <a:t>practical application of theoretical knowledge</a:t>
            </a:r>
            <a:r>
              <a:rPr lang="en-US" sz="180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 to build a fundamental network utility from the ground up.</a:t>
            </a:r>
            <a:endParaRPr sz="1800" b="0" i="0" u="none" strike="noStrike" cap="none">
              <a:solidFill>
                <a:srgbClr val="E0D6DE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marR="0" lvl="0" indent="0" algn="l" rtl="0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00"/>
              <a:buFont typeface="Fira Sans"/>
              <a:buNone/>
            </a:pPr>
            <a:endParaRPr sz="1800">
              <a:solidFill>
                <a:srgbClr val="E0D6DE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7" name="Google Shape;187;p23"/>
          <p:cNvSpPr/>
          <p:nvPr/>
        </p:nvSpPr>
        <p:spPr>
          <a:xfrm>
            <a:off x="622057" y="5076549"/>
            <a:ext cx="6156000" cy="7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50"/>
              <a:buFont typeface="Fira Sans"/>
              <a:buChar char="•"/>
            </a:pPr>
            <a:r>
              <a:rPr lang="en-US" sz="14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We wrote a programme that literally crafts and interprets raw network packets.</a:t>
            </a:r>
            <a:endParaRPr sz="1450" b="0" i="0" u="none" strike="noStrike" cap="none"/>
          </a:p>
        </p:txBody>
      </p:sp>
      <p:sp>
        <p:nvSpPr>
          <p:cNvPr id="188" name="Google Shape;188;p23"/>
          <p:cNvSpPr/>
          <p:nvPr/>
        </p:nvSpPr>
        <p:spPr>
          <a:xfrm>
            <a:off x="622057" y="5890698"/>
            <a:ext cx="6156000" cy="7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50"/>
              <a:buFont typeface="Fira Sans"/>
              <a:buChar char="•"/>
            </a:pPr>
            <a:r>
              <a:rPr lang="en-US" sz="1450" b="0" i="0" u="none" strike="noStrike" cap="none">
                <a:solidFill>
                  <a:srgbClr val="E0D6DE"/>
                </a:solidFill>
                <a:latin typeface="Fira Sans"/>
                <a:ea typeface="Fira Sans"/>
                <a:cs typeface="Fira Sans"/>
                <a:sym typeface="Fira Sans"/>
              </a:rPr>
              <a:t>This bypassed high-level APIs to interact directly at the data link layer.</a:t>
            </a:r>
            <a:endParaRPr sz="1450" b="0" i="0" u="none" strike="noStrike" cap="none"/>
          </a:p>
        </p:txBody>
      </p:sp>
      <p:pic>
        <p:nvPicPr>
          <p:cNvPr id="189" name="Google Shape;189;p2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67525" y="0"/>
            <a:ext cx="7662877" cy="8229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/>
          <p:nvPr/>
        </p:nvSpPr>
        <p:spPr>
          <a:xfrm>
            <a:off x="793800" y="924175"/>
            <a:ext cx="7160700" cy="10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nton"/>
              <a:buNone/>
            </a:pPr>
            <a:r>
              <a:rPr lang="en-US" sz="5650" b="0" i="0" u="none" strike="noStrike" cap="none">
                <a:solidFill>
                  <a:srgbClr val="FA95AF"/>
                </a:solidFill>
                <a:latin typeface="Anton"/>
                <a:ea typeface="Anton"/>
                <a:cs typeface="Anton"/>
                <a:sym typeface="Anton"/>
              </a:rPr>
              <a:t>Creativity and Learning</a:t>
            </a:r>
            <a:endParaRPr sz="5650" b="0" i="0" u="none" strike="noStrike" cap="none"/>
          </a:p>
        </p:txBody>
      </p:sp>
      <p:sp>
        <p:nvSpPr>
          <p:cNvPr id="196" name="Google Shape;196;p24"/>
          <p:cNvSpPr/>
          <p:nvPr/>
        </p:nvSpPr>
        <p:spPr>
          <a:xfrm>
            <a:off x="793800" y="2321450"/>
            <a:ext cx="510300" cy="810600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4"/>
          <p:cNvSpPr/>
          <p:nvPr/>
        </p:nvSpPr>
        <p:spPr>
          <a:xfrm>
            <a:off x="878870" y="2388963"/>
            <a:ext cx="3402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nton"/>
              <a:buNone/>
            </a:pPr>
            <a:r>
              <a:rPr lang="en-US" sz="26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1</a:t>
            </a:r>
            <a:endParaRPr sz="2650" b="0" i="0" u="none" strike="noStrike" cap="none"/>
          </a:p>
        </p:txBody>
      </p:sp>
      <p:sp>
        <p:nvSpPr>
          <p:cNvPr id="198" name="Google Shape;198;p24"/>
          <p:cNvSpPr/>
          <p:nvPr/>
        </p:nvSpPr>
        <p:spPr>
          <a:xfrm>
            <a:off x="1530917" y="2445128"/>
            <a:ext cx="9382500" cy="5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Anton"/>
              <a:buNone/>
            </a:pPr>
            <a:r>
              <a:rPr lang="en-US" sz="220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This project made abstract ideas like network layers and ARP completely real for us.</a:t>
            </a:r>
            <a:endParaRPr sz="2200" b="0" i="0" u="none" strike="noStrike" cap="none"/>
          </a:p>
        </p:txBody>
      </p:sp>
      <p:sp>
        <p:nvSpPr>
          <p:cNvPr id="199" name="Google Shape;199;p24"/>
          <p:cNvSpPr/>
          <p:nvPr/>
        </p:nvSpPr>
        <p:spPr>
          <a:xfrm>
            <a:off x="793800" y="3852487"/>
            <a:ext cx="510300" cy="810600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4"/>
          <p:cNvSpPr/>
          <p:nvPr/>
        </p:nvSpPr>
        <p:spPr>
          <a:xfrm>
            <a:off x="878870" y="3920001"/>
            <a:ext cx="3402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nton"/>
              <a:buNone/>
            </a:pPr>
            <a:r>
              <a:rPr lang="en-US" sz="26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2</a:t>
            </a:r>
            <a:endParaRPr sz="2650" b="0" i="0" u="none" strike="noStrike" cap="none"/>
          </a:p>
        </p:txBody>
      </p:sp>
      <p:sp>
        <p:nvSpPr>
          <p:cNvPr id="201" name="Google Shape;201;p24"/>
          <p:cNvSpPr/>
          <p:nvPr/>
        </p:nvSpPr>
        <p:spPr>
          <a:xfrm>
            <a:off x="1530917" y="3976165"/>
            <a:ext cx="10566900" cy="5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Anton"/>
              <a:buNone/>
            </a:pPr>
            <a:r>
              <a:rPr lang="en-US" sz="220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It was challenging but rewarding to see our code interact with the network at such a low level.</a:t>
            </a:r>
            <a:endParaRPr sz="2200" b="0" i="0" u="none" strike="noStrike" cap="none"/>
          </a:p>
        </p:txBody>
      </p:sp>
      <p:sp>
        <p:nvSpPr>
          <p:cNvPr id="202" name="Google Shape;202;p24"/>
          <p:cNvSpPr/>
          <p:nvPr/>
        </p:nvSpPr>
        <p:spPr>
          <a:xfrm>
            <a:off x="793800" y="5383524"/>
            <a:ext cx="510300" cy="810600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4"/>
          <p:cNvSpPr/>
          <p:nvPr/>
        </p:nvSpPr>
        <p:spPr>
          <a:xfrm>
            <a:off x="878870" y="5451038"/>
            <a:ext cx="3402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nton"/>
              <a:buNone/>
            </a:pPr>
            <a:r>
              <a:rPr lang="en-US" sz="265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3</a:t>
            </a:r>
            <a:endParaRPr sz="2650" b="0" i="0" u="none" strike="noStrike" cap="none"/>
          </a:p>
        </p:txBody>
      </p:sp>
      <p:sp>
        <p:nvSpPr>
          <p:cNvPr id="204" name="Google Shape;204;p24"/>
          <p:cNvSpPr/>
          <p:nvPr/>
        </p:nvSpPr>
        <p:spPr>
          <a:xfrm>
            <a:off x="1530917" y="5507203"/>
            <a:ext cx="9656700" cy="5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Anton"/>
              <a:buNone/>
            </a:pPr>
            <a:r>
              <a:rPr lang="en-US" sz="2200" b="0" i="0" u="none" strike="noStrike" cap="none">
                <a:solidFill>
                  <a:srgbClr val="E0D6DE"/>
                </a:solidFill>
                <a:latin typeface="Anton"/>
                <a:ea typeface="Anton"/>
                <a:cs typeface="Anton"/>
                <a:sym typeface="Anton"/>
              </a:rPr>
              <a:t>It gave us a deep understanding of how devices on a Wi-Fi network identify each other.</a:t>
            </a:r>
            <a:endParaRPr sz="2200" b="0" i="0" u="none" strike="noStrike" cap="none"/>
          </a:p>
        </p:txBody>
      </p:sp>
      <p:pic>
        <p:nvPicPr>
          <p:cNvPr id="205" name="Google Shape;20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1125" y="7525648"/>
            <a:ext cx="2608725" cy="7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1026</Words>
  <Application>Microsoft Office PowerPoint</Application>
  <PresentationFormat>Custom</PresentationFormat>
  <Paragraphs>105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Fira Sans</vt:lpstr>
      <vt:lpstr>Arial</vt:lpstr>
      <vt:lpstr>Anton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Devin Thakur</dc:creator>
  <cp:lastModifiedBy>Devin Thakur</cp:lastModifiedBy>
  <cp:revision>2</cp:revision>
  <cp:lastPrinted>2025-11-02T18:19:33Z</cp:lastPrinted>
  <dcterms:modified xsi:type="dcterms:W3CDTF">2025-11-02T18:32:06Z</dcterms:modified>
</cp:coreProperties>
</file>